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57" r:id="rId4"/>
    <p:sldId id="267" r:id="rId5"/>
    <p:sldId id="258" r:id="rId6"/>
    <p:sldId id="259" r:id="rId7"/>
    <p:sldId id="265" r:id="rId8"/>
    <p:sldId id="261" r:id="rId9"/>
    <p:sldId id="266" r:id="rId10"/>
    <p:sldId id="262" r:id="rId11"/>
    <p:sldId id="263" r:id="rId12"/>
    <p:sldId id="264" r:id="rId13"/>
  </p:sldIdLst>
  <p:sldSz cx="9144000" cy="6858000" type="screen4x3"/>
  <p:notesSz cx="9926638" cy="143557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222B"/>
    <a:srgbClr val="E05F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3FBF7CF6-72C4-4E16-82A8-7E4F56EF4F6F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3875"/>
            <a:ext cx="64595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14A89A54-9144-416B-A16B-B2F3D6556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21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9A54-9144-416B-A16B-B2F3D6556EA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813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9A54-9144-416B-A16B-B2F3D6556EA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486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070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4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255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422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3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09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41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49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962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82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43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C84D-EA3F-48EE-8BDE-0030C4A534A8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00F5-74E2-4615-BC33-5A27D4215A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85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821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AF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4902232"/>
            <a:ext cx="9144000" cy="183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  <a:t>ADEGUAMENTO RETE CIRCUMVESUVIANA </a:t>
            </a:r>
          </a:p>
          <a:p>
            <a:r>
              <a:rPr lang="it-IT" sz="3300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  <a:t>AL TRANSITO DEI TRENI RFI </a:t>
            </a:r>
            <a:r>
              <a:rPr lang="it-IT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  <a:t/>
            </a:r>
            <a:br>
              <a:rPr lang="it-IT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</a:br>
            <a:r>
              <a:rPr lang="it-IT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  <a:t/>
            </a:r>
            <a:br>
              <a:rPr lang="it-IT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TRATTA NAPOLI-POMPEI</a:t>
            </a:r>
            <a:r>
              <a:rPr lang="it-IT" sz="2700" b="1" dirty="0">
                <a:solidFill>
                  <a:schemeClr val="bg1"/>
                </a:solidFill>
                <a:latin typeface="Arial Black" panose="020B0A04020102020204" pitchFamily="34" charset="0"/>
              </a:rPr>
              <a:t>_</a:t>
            </a:r>
            <a:r>
              <a:rPr lang="it-IT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LUNGHEZZA DI LINEA 23 km</a:t>
            </a:r>
            <a:endParaRPr lang="it-IT" sz="2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8709" y="6263437"/>
            <a:ext cx="4476206" cy="601477"/>
            <a:chOff x="-8709" y="6263437"/>
            <a:chExt cx="4476206" cy="601477"/>
          </a:xfrm>
        </p:grpSpPr>
        <p:sp>
          <p:nvSpPr>
            <p:cNvPr id="5" name="Rettangolo 4"/>
            <p:cNvSpPr/>
            <p:nvPr/>
          </p:nvSpPr>
          <p:spPr>
            <a:xfrm>
              <a:off x="-8709" y="6475652"/>
              <a:ext cx="44762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-8709" y="6263437"/>
              <a:ext cx="4320480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NAPOLI - POMPEI</a:t>
              </a:r>
            </a:p>
            <a:p>
              <a:pPr>
                <a:lnSpc>
                  <a:spcPts val="1900"/>
                </a:lnSpc>
              </a:pP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le stazioni di linea</a:t>
              </a:r>
              <a:endParaRPr lang="it-IT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5496" y="44625"/>
            <a:ext cx="9073008" cy="114371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  <a:t>n. 21 stazioni di linea</a:t>
            </a:r>
            <a:endParaRPr lang="it-IT" sz="2800" b="1" dirty="0">
              <a:solidFill>
                <a:srgbClr val="AF222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8203973"/>
              </p:ext>
            </p:extLst>
          </p:nvPr>
        </p:nvGraphicFramePr>
        <p:xfrm>
          <a:off x="611560" y="1700808"/>
          <a:ext cx="8305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619599"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Napoli – via Ferraris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Napoli – via </a:t>
                      </a:r>
                      <a:r>
                        <a:rPr lang="it-IT" sz="180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Gianturco</a:t>
                      </a:r>
                      <a:endParaRPr lang="it-IT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Napoli – San Giovanni a </a:t>
                      </a:r>
                      <a:r>
                        <a:rPr lang="it-IT" sz="180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Teduccio</a:t>
                      </a:r>
                      <a:endParaRPr lang="it-IT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Napoli – Barra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Santa Maria del Pozzo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San Giorgio a Cremano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Cavalli di Bronzo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Portici Bellavista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Portici via Libertà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Ercolano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Miglio d’Oro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it-IT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Torre del Greco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Sant’Antonio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Via del Monte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Via dei Monaci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Villa delle Ginestre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Leopardi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Via </a:t>
                      </a:r>
                      <a:r>
                        <a:rPr lang="it-IT" sz="1800" b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Viuli</a:t>
                      </a:r>
                      <a:endParaRPr lang="it-IT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Trecase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Torre Annunziata</a:t>
                      </a: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 startAt="12"/>
                      </a:pPr>
                      <a:r>
                        <a:rPr lang="it-IT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Pompei scavi</a:t>
                      </a:r>
                      <a:endParaRPr lang="it-IT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3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8709" y="6263437"/>
            <a:ext cx="4476206" cy="601477"/>
            <a:chOff x="-8709" y="6263437"/>
            <a:chExt cx="4476206" cy="601477"/>
          </a:xfrm>
        </p:grpSpPr>
        <p:sp>
          <p:nvSpPr>
            <p:cNvPr id="5" name="Rettangolo 4"/>
            <p:cNvSpPr/>
            <p:nvPr/>
          </p:nvSpPr>
          <p:spPr>
            <a:xfrm>
              <a:off x="-8709" y="6475652"/>
              <a:ext cx="44762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-8709" y="6263437"/>
              <a:ext cx="4320480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NAPOLI - POMPEI</a:t>
              </a:r>
            </a:p>
            <a:p>
              <a:pPr>
                <a:lnSpc>
                  <a:spcPts val="1900"/>
                </a:lnSpc>
              </a:pP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tempi e costi</a:t>
              </a:r>
              <a:endParaRPr lang="it-IT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48680"/>
            <a:ext cx="4657973" cy="26337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0" y="3789040"/>
            <a:ext cx="813217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4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8709" y="6263437"/>
            <a:ext cx="4476206" cy="601477"/>
            <a:chOff x="-8709" y="6263437"/>
            <a:chExt cx="4476206" cy="601477"/>
          </a:xfrm>
        </p:grpSpPr>
        <p:sp>
          <p:nvSpPr>
            <p:cNvPr id="5" name="Rettangolo 4"/>
            <p:cNvSpPr/>
            <p:nvPr/>
          </p:nvSpPr>
          <p:spPr>
            <a:xfrm>
              <a:off x="-8709" y="6475652"/>
              <a:ext cx="44762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-8709" y="6263437"/>
              <a:ext cx="4320480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NAPOLI - POMPEI</a:t>
              </a:r>
            </a:p>
            <a:p>
              <a:pPr>
                <a:lnSpc>
                  <a:spcPts val="1900"/>
                </a:lnSpc>
              </a:pP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tempi e costi</a:t>
              </a:r>
              <a:endParaRPr lang="it-IT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36278" cy="43924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69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351"/>
            <a:ext cx="9144000" cy="6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0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351"/>
            <a:ext cx="9144000" cy="6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7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-4615" y="6252010"/>
            <a:ext cx="13284969" cy="601477"/>
            <a:chOff x="-1" y="6196816"/>
            <a:chExt cx="13284969" cy="601477"/>
          </a:xfrm>
        </p:grpSpPr>
        <p:sp>
          <p:nvSpPr>
            <p:cNvPr id="16" name="Rettangolo 15"/>
            <p:cNvSpPr/>
            <p:nvPr/>
          </p:nvSpPr>
          <p:spPr>
            <a:xfrm>
              <a:off x="2" y="6409031"/>
              <a:ext cx="87284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-1" y="6196816"/>
              <a:ext cx="13284969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NAPOLI - POMPEI</a:t>
              </a:r>
            </a:p>
            <a:p>
              <a:pPr>
                <a:lnSpc>
                  <a:spcPts val="1900"/>
                </a:lnSpc>
              </a:pPr>
              <a:r>
                <a:rPr lang="it-IT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Ipotesi collegamento linea CIRCUM _ linea RFI – San Giovanni</a:t>
              </a:r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2"/>
          <a:srcRect t="6601" r="61504" b="10101"/>
          <a:stretch/>
        </p:blipFill>
        <p:spPr>
          <a:xfrm>
            <a:off x="462929" y="410951"/>
            <a:ext cx="7985720" cy="567916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821831" y="4881028"/>
            <a:ext cx="366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FF00"/>
                </a:solidFill>
                <a:latin typeface="Arial Black" panose="020B0A04020102020204" pitchFamily="34" charset="0"/>
              </a:rPr>
              <a:t>Baffetto di raccordo tra </a:t>
            </a:r>
            <a:r>
              <a:rPr lang="it-IT" sz="1200" dirty="0" err="1">
                <a:solidFill>
                  <a:srgbClr val="FFFF00"/>
                </a:solidFill>
                <a:latin typeface="Arial Black" panose="020B0A04020102020204" pitchFamily="34" charset="0"/>
              </a:rPr>
              <a:t>circum</a:t>
            </a:r>
            <a:r>
              <a:rPr lang="it-IT" sz="1200" dirty="0">
                <a:solidFill>
                  <a:srgbClr val="FFFF00"/>
                </a:solidFill>
                <a:latin typeface="Arial Black" panose="020B0A04020102020204" pitchFamily="34" charset="0"/>
              </a:rPr>
              <a:t>. e RFI: la linea proveniente da SA prosegue sulla linea RFI immettendosi sulla linea 2 della Metro collegandosi a p.zza Garibaldi e Campi Flegrei</a:t>
            </a:r>
            <a:endParaRPr lang="it-IT" dirty="0"/>
          </a:p>
        </p:txBody>
      </p:sp>
      <p:sp>
        <p:nvSpPr>
          <p:cNvPr id="20" name="Figura a mano libera 19"/>
          <p:cNvSpPr/>
          <p:nvPr/>
        </p:nvSpPr>
        <p:spPr>
          <a:xfrm>
            <a:off x="5500835" y="3322269"/>
            <a:ext cx="342900" cy="676275"/>
          </a:xfrm>
          <a:custGeom>
            <a:avLst/>
            <a:gdLst>
              <a:gd name="connsiteX0" fmla="*/ 342900 w 342900"/>
              <a:gd name="connsiteY0" fmla="*/ 676275 h 676275"/>
              <a:gd name="connsiteX1" fmla="*/ 238125 w 342900"/>
              <a:gd name="connsiteY1" fmla="*/ 581025 h 676275"/>
              <a:gd name="connsiteX2" fmla="*/ 142875 w 342900"/>
              <a:gd name="connsiteY2" fmla="*/ 447675 h 676275"/>
              <a:gd name="connsiteX3" fmla="*/ 66675 w 342900"/>
              <a:gd name="connsiteY3" fmla="*/ 314325 h 676275"/>
              <a:gd name="connsiteX4" fmla="*/ 28575 w 342900"/>
              <a:gd name="connsiteY4" fmla="*/ 247650 h 676275"/>
              <a:gd name="connsiteX5" fmla="*/ 19050 w 342900"/>
              <a:gd name="connsiteY5" fmla="*/ 152400 h 676275"/>
              <a:gd name="connsiteX6" fmla="*/ 0 w 342900"/>
              <a:gd name="connsiteY6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676275">
                <a:moveTo>
                  <a:pt x="342900" y="676275"/>
                </a:moveTo>
                <a:cubicBezTo>
                  <a:pt x="307181" y="647700"/>
                  <a:pt x="271462" y="619125"/>
                  <a:pt x="238125" y="581025"/>
                </a:cubicBezTo>
                <a:cubicBezTo>
                  <a:pt x="204788" y="542925"/>
                  <a:pt x="171450" y="492125"/>
                  <a:pt x="142875" y="447675"/>
                </a:cubicBezTo>
                <a:cubicBezTo>
                  <a:pt x="114300" y="403225"/>
                  <a:pt x="66675" y="314325"/>
                  <a:pt x="66675" y="314325"/>
                </a:cubicBezTo>
                <a:cubicBezTo>
                  <a:pt x="47625" y="280987"/>
                  <a:pt x="36512" y="274637"/>
                  <a:pt x="28575" y="247650"/>
                </a:cubicBezTo>
                <a:cubicBezTo>
                  <a:pt x="20638" y="220663"/>
                  <a:pt x="23812" y="193675"/>
                  <a:pt x="19050" y="152400"/>
                </a:cubicBezTo>
                <a:cubicBezTo>
                  <a:pt x="14288" y="111125"/>
                  <a:pt x="7144" y="55562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4803576" y="3051204"/>
            <a:ext cx="1534271" cy="15121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288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" y="399351"/>
            <a:ext cx="9144000" cy="6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8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" t="9587" r="717" b="4937"/>
          <a:stretch/>
        </p:blipFill>
        <p:spPr>
          <a:xfrm>
            <a:off x="240675" y="548680"/>
            <a:ext cx="8723813" cy="5351636"/>
          </a:xfrm>
        </p:spPr>
      </p:pic>
      <p:grpSp>
        <p:nvGrpSpPr>
          <p:cNvPr id="7" name="Gruppo 6"/>
          <p:cNvGrpSpPr/>
          <p:nvPr/>
        </p:nvGrpSpPr>
        <p:grpSpPr>
          <a:xfrm>
            <a:off x="-8709" y="6263437"/>
            <a:ext cx="4476206" cy="601477"/>
            <a:chOff x="-8709" y="6263437"/>
            <a:chExt cx="4476206" cy="601477"/>
          </a:xfrm>
        </p:grpSpPr>
        <p:sp>
          <p:nvSpPr>
            <p:cNvPr id="2" name="Rettangolo 1"/>
            <p:cNvSpPr/>
            <p:nvPr/>
          </p:nvSpPr>
          <p:spPr>
            <a:xfrm>
              <a:off x="-8709" y="6475652"/>
              <a:ext cx="44762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-8709" y="6263437"/>
              <a:ext cx="4320480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CONFRONTO delle SEZIONI</a:t>
              </a:r>
            </a:p>
            <a:p>
              <a:pPr>
                <a:lnSpc>
                  <a:spcPts val="1900"/>
                </a:lnSpc>
              </a:pP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RFI / CIRCUMVESUVIANA</a:t>
              </a:r>
              <a:endParaRPr lang="it-IT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9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312" y="251020"/>
            <a:ext cx="2834114" cy="1923351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-8710" y="1980029"/>
            <a:ext cx="8948489" cy="4884885"/>
            <a:chOff x="-8709" y="1980029"/>
            <a:chExt cx="8227030" cy="4884885"/>
          </a:xfrm>
        </p:grpSpPr>
        <p:sp>
          <p:nvSpPr>
            <p:cNvPr id="2" name="Rettangolo 1"/>
            <p:cNvSpPr/>
            <p:nvPr/>
          </p:nvSpPr>
          <p:spPr>
            <a:xfrm>
              <a:off x="-8709" y="6475652"/>
              <a:ext cx="44762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-8709" y="6263437"/>
              <a:ext cx="5416837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SCARTAMENTO PROMISCUO</a:t>
              </a:r>
            </a:p>
            <a:p>
              <a:pPr>
                <a:lnSpc>
                  <a:spcPts val="1900"/>
                </a:lnSpc>
              </a:pP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Esempi in Italia</a:t>
              </a:r>
              <a:endParaRPr lang="it-IT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4439" y="1980029"/>
              <a:ext cx="2737694" cy="80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Ferrovie </a:t>
              </a:r>
              <a:r>
                <a:rPr lang="it-IT" sz="1400" b="1" dirty="0" err="1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Appulo</a:t>
              </a: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-Lucane</a:t>
              </a:r>
            </a:p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Potenza-Avigliano</a:t>
              </a:r>
            </a:p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20 km</a:t>
              </a:r>
              <a:endParaRPr lang="it-IT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710143" y="1980029"/>
              <a:ext cx="2737694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ASRT </a:t>
              </a:r>
              <a:r>
                <a:rPr lang="it-IT" sz="1400" b="1" dirty="0" err="1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FdS</a:t>
              </a: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 - RFI</a:t>
              </a:r>
            </a:p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Sassari-Alghero</a:t>
              </a:r>
            </a:p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31 km</a:t>
              </a:r>
              <a:endParaRPr lang="it-IT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480627" y="1980029"/>
              <a:ext cx="2737694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Trentino Trasporti Esercizio</a:t>
              </a:r>
            </a:p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Trento-Malè</a:t>
              </a:r>
            </a:p>
            <a:p>
              <a:pPr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65 km</a:t>
              </a:r>
              <a:endParaRPr lang="it-IT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424933" y="4528135"/>
              <a:ext cx="2737694" cy="228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900"/>
                </a:lnSpc>
              </a:pPr>
              <a:r>
                <a:rPr lang="it-IT" sz="14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In progetto:</a:t>
              </a:r>
            </a:p>
            <a:p>
              <a:pPr algn="just">
                <a:lnSpc>
                  <a:spcPts val="1900"/>
                </a:lnSpc>
              </a:pPr>
              <a:r>
                <a:rPr lang="it-IT" sz="12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di 14 km in tunnel doppio scartamento tra Tirano e Edolo (Lombardia) nell’ambito del «Collegamento ferroviario </a:t>
              </a:r>
              <a:r>
                <a:rPr lang="it-IT" sz="1200" b="1" dirty="0" err="1">
                  <a:solidFill>
                    <a:srgbClr val="AF222B"/>
                  </a:solidFill>
                  <a:latin typeface="Arial Black" panose="020B0A04020102020204" pitchFamily="34" charset="0"/>
                </a:rPr>
                <a:t>Engiadina</a:t>
              </a:r>
              <a:r>
                <a:rPr lang="it-IT" sz="1200" b="1" dirty="0">
                  <a:solidFill>
                    <a:srgbClr val="AF222B"/>
                  </a:solidFill>
                  <a:latin typeface="Arial Black" panose="020B0A04020102020204" pitchFamily="34" charset="0"/>
                </a:rPr>
                <a:t> – Val Venosta» </a:t>
              </a:r>
              <a:r>
                <a:rPr lang="it-IT" sz="12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per la promozione del turismo</a:t>
              </a:r>
              <a:r>
                <a:rPr lang="it-IT" sz="1200" b="1" dirty="0">
                  <a:solidFill>
                    <a:srgbClr val="AF222B"/>
                  </a:solidFill>
                  <a:latin typeface="Arial Black" panose="020B0A04020102020204" pitchFamily="34" charset="0"/>
                </a:rPr>
                <a:t>, </a:t>
              </a:r>
              <a:r>
                <a:rPr lang="it-IT" sz="12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del </a:t>
              </a:r>
              <a:r>
                <a:rPr lang="it-IT" sz="1200" b="1" dirty="0">
                  <a:solidFill>
                    <a:srgbClr val="AF222B"/>
                  </a:solidFill>
                  <a:latin typeface="Arial Black" panose="020B0A04020102020204" pitchFamily="34" charset="0"/>
                </a:rPr>
                <a:t>mercato del lavoro e </a:t>
              </a:r>
              <a:r>
                <a:rPr lang="it-IT" sz="12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della </a:t>
              </a:r>
              <a:r>
                <a:rPr lang="it-IT" sz="1200" b="1" dirty="0">
                  <a:solidFill>
                    <a:srgbClr val="AF222B"/>
                  </a:solidFill>
                  <a:latin typeface="Arial Black" panose="020B0A04020102020204" pitchFamily="34" charset="0"/>
                </a:rPr>
                <a:t>mobilità </a:t>
              </a:r>
              <a:r>
                <a:rPr lang="it-IT" sz="12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ecologica.</a:t>
              </a:r>
              <a:endParaRPr lang="it-IT" sz="1200" b="1" dirty="0">
                <a:solidFill>
                  <a:srgbClr val="AF222B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8" r="22437"/>
          <a:stretch/>
        </p:blipFill>
        <p:spPr>
          <a:xfrm>
            <a:off x="103483" y="2744924"/>
            <a:ext cx="2844887" cy="32403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50"/>
          <a:stretch/>
        </p:blipFill>
        <p:spPr>
          <a:xfrm>
            <a:off x="2991758" y="2744924"/>
            <a:ext cx="2891392" cy="32403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3" y="260648"/>
            <a:ext cx="2844887" cy="17988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00"/>
          <a:stretch/>
        </p:blipFill>
        <p:spPr>
          <a:xfrm>
            <a:off x="2997050" y="260648"/>
            <a:ext cx="2891392" cy="179795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42"/>
          <a:stretch/>
        </p:blipFill>
        <p:spPr>
          <a:xfrm>
            <a:off x="5962007" y="2744924"/>
            <a:ext cx="2930473" cy="17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8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-8709" y="6263437"/>
            <a:ext cx="4476206" cy="601477"/>
            <a:chOff x="-8709" y="6263437"/>
            <a:chExt cx="4476206" cy="601477"/>
          </a:xfrm>
        </p:grpSpPr>
        <p:sp>
          <p:nvSpPr>
            <p:cNvPr id="7" name="Rettangolo 6"/>
            <p:cNvSpPr/>
            <p:nvPr/>
          </p:nvSpPr>
          <p:spPr>
            <a:xfrm>
              <a:off x="-8709" y="6475652"/>
              <a:ext cx="44762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-8709" y="6263437"/>
              <a:ext cx="4320480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NAPOLI - POMPEI</a:t>
              </a:r>
            </a:p>
            <a:p>
              <a:pPr>
                <a:lnSpc>
                  <a:spcPts val="1900"/>
                </a:lnSpc>
              </a:pPr>
              <a:r>
                <a:rPr lang="it-IT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</a:t>
              </a: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 opere d’arte maggiori</a:t>
              </a:r>
              <a:endParaRPr lang="it-IT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04353" y="1556792"/>
            <a:ext cx="8126288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 smtClean="0">
                <a:solidFill>
                  <a:srgbClr val="AF222B"/>
                </a:solidFill>
                <a:latin typeface="Arial Black" panose="020B0A04020102020204" pitchFamily="34" charset="0"/>
              </a:rPr>
              <a:t>Lunghezza totale della tratta: 22,942 m</a:t>
            </a:r>
          </a:p>
          <a:p>
            <a:pPr marL="0" indent="0">
              <a:buNone/>
            </a:pPr>
            <a:endParaRPr lang="it-IT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029291"/>
              </p:ext>
            </p:extLst>
          </p:nvPr>
        </p:nvGraphicFramePr>
        <p:xfrm>
          <a:off x="323528" y="2420888"/>
          <a:ext cx="8452899" cy="1832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59115"/>
                <a:gridCol w="889780"/>
                <a:gridCol w="4004004"/>
              </a:tblGrid>
              <a:tr h="458235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Arial Black" panose="020B0A04020102020204" pitchFamily="34" charset="0"/>
                        </a:rPr>
                        <a:t>Opere</a:t>
                      </a:r>
                      <a:r>
                        <a:rPr lang="it-IT" sz="1700" baseline="0" dirty="0" smtClean="0">
                          <a:latin typeface="Arial Black" panose="020B0A04020102020204" pitchFamily="34" charset="0"/>
                        </a:rPr>
                        <a:t> d’arte maggiori</a:t>
                      </a:r>
                      <a:endParaRPr lang="it-IT" sz="1700" dirty="0"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rgbClr val="AF22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Arial Black" panose="020B0A04020102020204" pitchFamily="34" charset="0"/>
                        </a:rPr>
                        <a:t>N.</a:t>
                      </a:r>
                      <a:endParaRPr lang="it-IT" sz="1700" dirty="0"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rgbClr val="AF22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latin typeface="Arial Black" panose="020B0A04020102020204" pitchFamily="34" charset="0"/>
                        </a:rPr>
                        <a:t>Lunghezza</a:t>
                      </a:r>
                      <a:r>
                        <a:rPr lang="it-IT" sz="1700" baseline="0" dirty="0" smtClean="0">
                          <a:latin typeface="Arial Black" panose="020B0A04020102020204" pitchFamily="34" charset="0"/>
                        </a:rPr>
                        <a:t> complessiva (m)</a:t>
                      </a:r>
                      <a:endParaRPr lang="it-IT" sz="1700" dirty="0"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rgbClr val="AF222B"/>
                    </a:solidFill>
                  </a:tcPr>
                </a:tc>
              </a:tr>
              <a:tr h="458235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Gallerie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8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1,749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</a:tr>
              <a:tr h="458235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Sottovia</a:t>
                      </a: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94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</a:tr>
              <a:tr h="458235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Ponti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38</a:t>
                      </a:r>
                      <a:endParaRPr lang="it-IT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12989" marR="112989" marT="56495" marB="5649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15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40" y="3645024"/>
            <a:ext cx="8969670" cy="2561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40" y="44624"/>
            <a:ext cx="8969670" cy="34738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8" name="Gruppo 7"/>
          <p:cNvGrpSpPr/>
          <p:nvPr/>
        </p:nvGrpSpPr>
        <p:grpSpPr>
          <a:xfrm>
            <a:off x="-8710" y="6263437"/>
            <a:ext cx="10557374" cy="601477"/>
            <a:chOff x="-8710" y="6263437"/>
            <a:chExt cx="6812957" cy="601477"/>
          </a:xfrm>
        </p:grpSpPr>
        <p:sp>
          <p:nvSpPr>
            <p:cNvPr id="9" name="Rettangolo 8"/>
            <p:cNvSpPr/>
            <p:nvPr/>
          </p:nvSpPr>
          <p:spPr>
            <a:xfrm>
              <a:off x="-8709" y="6475652"/>
              <a:ext cx="4476206" cy="389262"/>
            </a:xfrm>
            <a:prstGeom prst="rect">
              <a:avLst/>
            </a:prstGeom>
            <a:solidFill>
              <a:srgbClr val="AF22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-8710" y="6263437"/>
              <a:ext cx="6812957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it-IT" sz="2100" b="1" dirty="0" smtClean="0">
                  <a:solidFill>
                    <a:srgbClr val="AF222B"/>
                  </a:solidFill>
                  <a:latin typeface="Arial Black" panose="020B0A04020102020204" pitchFamily="34" charset="0"/>
                </a:rPr>
                <a:t>TRATTA NAPOLI - POMPEI</a:t>
              </a:r>
            </a:p>
            <a:p>
              <a:pPr>
                <a:lnSpc>
                  <a:spcPts val="1900"/>
                </a:lnSpc>
              </a:pP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Ipotesi collegamento linea CIRCUM </a:t>
              </a:r>
              <a:r>
                <a:rPr lang="it-IT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_</a:t>
              </a:r>
              <a:r>
                <a:rPr lang="it-IT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linea RFI</a:t>
              </a:r>
              <a:endParaRPr lang="it-IT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112440" y="31953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Planimetria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7462" y="35880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Sezione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638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264</Words>
  <Application>Microsoft Office PowerPoint</Application>
  <PresentationFormat>Presentazione su schermo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n. 21 stazioni di linea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Incoset</dc:creator>
  <cp:lastModifiedBy>Utente</cp:lastModifiedBy>
  <cp:revision>19</cp:revision>
  <cp:lastPrinted>2017-06-26T08:48:07Z</cp:lastPrinted>
  <dcterms:created xsi:type="dcterms:W3CDTF">2016-11-08T08:53:28Z</dcterms:created>
  <dcterms:modified xsi:type="dcterms:W3CDTF">2017-06-26T10:50:49Z</dcterms:modified>
</cp:coreProperties>
</file>